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36"/>
  </p:notesMasterIdLst>
  <p:sldIdLst>
    <p:sldId id="256" r:id="rId2"/>
    <p:sldId id="704" r:id="rId3"/>
    <p:sldId id="705" r:id="rId4"/>
    <p:sldId id="706" r:id="rId5"/>
    <p:sldId id="707" r:id="rId6"/>
    <p:sldId id="708" r:id="rId7"/>
    <p:sldId id="709" r:id="rId8"/>
    <p:sldId id="710" r:id="rId9"/>
    <p:sldId id="711" r:id="rId10"/>
    <p:sldId id="712" r:id="rId11"/>
    <p:sldId id="713" r:id="rId12"/>
    <p:sldId id="714" r:id="rId13"/>
    <p:sldId id="715" r:id="rId14"/>
    <p:sldId id="716" r:id="rId15"/>
    <p:sldId id="717" r:id="rId16"/>
    <p:sldId id="718" r:id="rId17"/>
    <p:sldId id="719" r:id="rId18"/>
    <p:sldId id="720" r:id="rId19"/>
    <p:sldId id="721" r:id="rId20"/>
    <p:sldId id="722" r:id="rId21"/>
    <p:sldId id="723" r:id="rId22"/>
    <p:sldId id="724" r:id="rId23"/>
    <p:sldId id="725" r:id="rId24"/>
    <p:sldId id="726" r:id="rId25"/>
    <p:sldId id="727" r:id="rId26"/>
    <p:sldId id="728" r:id="rId27"/>
    <p:sldId id="729" r:id="rId28"/>
    <p:sldId id="730" r:id="rId29"/>
    <p:sldId id="731" r:id="rId30"/>
    <p:sldId id="732" r:id="rId31"/>
    <p:sldId id="733" r:id="rId32"/>
    <p:sldId id="734" r:id="rId33"/>
    <p:sldId id="735" r:id="rId34"/>
    <p:sldId id="673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6E6E6"/>
    <a:srgbClr val="ECECEC"/>
    <a:srgbClr val="E5E5E5"/>
    <a:srgbClr val="EEEEEE"/>
    <a:srgbClr val="E7E7E7"/>
    <a:srgbClr val="E9E9E9"/>
    <a:srgbClr val="BDC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2" autoAdjust="0"/>
    <p:restoredTop sz="94660"/>
  </p:normalViewPr>
  <p:slideViewPr>
    <p:cSldViewPr snapToGrid="0">
      <p:cViewPr varScale="1">
        <p:scale>
          <a:sx n="72" d="100"/>
          <a:sy n="72" d="100"/>
        </p:scale>
        <p:origin x="1476" y="78"/>
      </p:cViewPr>
      <p:guideLst>
        <p:guide orient="horz" pos="279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FC21808-BBE7-4842-A935-6C4DF68519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89B5A70-6EAC-477D-9E85-2768D4FEE54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7D08251E-D2DE-47E8-BA76-9147202D5EB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AF003844-C8ED-48A0-910B-9D9363CE877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2EB932B4-72B1-4DA7-A5BD-6CE2D56262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2B6270C5-1796-448C-B78F-61C7E313A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EAA84CE-32FB-4180-B317-E5DAB1A183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355B756A-5DFF-43EA-A649-C57C242A4A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A72C1A-0A41-4D64-8333-3B97C35E7E6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5BE400D-8366-4218-A5FA-572B690F23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D923972-12AA-441C-9C56-3160C18A46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41D2AA9-D6C4-4340-900F-3D32C044FB3B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3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>
            <a:extLst>
              <a:ext uri="{FF2B5EF4-FFF2-40B4-BE49-F238E27FC236}">
                <a16:creationId xmlns:a16="http://schemas.microsoft.com/office/drawing/2014/main" id="{56F1C78E-A016-48F1-94AF-402D2B72828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677" cy="6858000"/>
          </a:xfrm>
        </p:grpSpPr>
        <p:pic>
          <p:nvPicPr>
            <p:cNvPr id="5" name="Picture 12" descr="SD-PanelTitle-R1.png">
              <a:extLst>
                <a:ext uri="{FF2B5EF4-FFF2-40B4-BE49-F238E27FC236}">
                  <a16:creationId xmlns:a16="http://schemas.microsoft.com/office/drawing/2014/main" id="{92875816-4307-4FD1-804D-BE32E2A4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D9F179-D5DF-49B0-815E-FC682620F0D6}"/>
                </a:ext>
              </a:extLst>
            </p:cNvPr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" name="Picture 14" descr="HDRibbonTitle-UniformTrim.png">
              <a:extLst>
                <a:ext uri="{FF2B5EF4-FFF2-40B4-BE49-F238E27FC236}">
                  <a16:creationId xmlns:a16="http://schemas.microsoft.com/office/drawing/2014/main" id="{79A1FBCA-7033-422A-9B4C-E8057EA6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5" descr="HDRibbonTitle-UniformTrim.png">
              <a:extLst>
                <a:ext uri="{FF2B5EF4-FFF2-40B4-BE49-F238E27FC236}">
                  <a16:creationId xmlns:a16="http://schemas.microsoft.com/office/drawing/2014/main" id="{72C164CC-CBC1-48F9-94CE-AC3A65635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E1F5AF-05D0-42E4-A15F-AB93DCF31C2D}"/>
              </a:ext>
            </a:extLst>
          </p:cNvPr>
          <p:cNvCxnSpPr/>
          <p:nvPr/>
        </p:nvCxnSpPr>
        <p:spPr>
          <a:xfrm>
            <a:off x="2019300" y="3471863"/>
            <a:ext cx="511333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7067E2C-2721-4132-83BB-C02B7AD4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65838" y="5054600"/>
            <a:ext cx="6731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C0A7B-048F-4168-9069-B65E98A48925}" type="datetimeFigureOut">
              <a:rPr lang="en-US"/>
              <a:pPr>
                <a:defRPr/>
              </a:pPr>
              <a:t>8/16/2020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2E8274-F2A1-46C2-A16A-FCAE1800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2463" y="5054600"/>
            <a:ext cx="40640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37D8E9-FC5F-40C2-9EF0-770503A8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6725" y="5054600"/>
            <a:ext cx="414338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C8A41-C3A3-4A9B-9425-855E4EC39B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338" y="473844"/>
            <a:ext cx="6799262" cy="6872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338" y="1698170"/>
            <a:ext cx="6799262" cy="45422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2861A1-7E54-4778-BC13-05567E95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6CB22-625D-494D-91D4-4F067C7D1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3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D19C018-00B9-47A4-8770-C19946B6F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F5004-9EAB-45BA-82B6-D2100285C890}" type="datetimeFigureOut">
              <a:rPr lang="en-US"/>
              <a:pPr>
                <a:defRPr/>
              </a:pPr>
              <a:t>8/16/2020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220263F-6E8C-42F6-A2EB-B3F0F814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3101B3D-B873-4415-B938-1B9E115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62529-6736-47C1-A105-BCC6D74B9E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2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912E0A1-4B4F-4FF9-94B6-9B5CA015E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CE4BB-C4EB-4584-923D-2A4060FA270E}" type="datetimeFigureOut">
              <a:rPr lang="en-US"/>
              <a:pPr>
                <a:defRPr/>
              </a:pPr>
              <a:t>8/16/2020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9F87AD7-BC3D-4A8C-8899-1BE52390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EDE1F2-AA17-4716-866B-43532708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90442-9596-4E0B-A394-3A11C1BB9E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96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>
            <a:extLst>
              <a:ext uri="{FF2B5EF4-FFF2-40B4-BE49-F238E27FC236}">
                <a16:creationId xmlns:a16="http://schemas.microsoft.com/office/drawing/2014/main" id="{025DD09F-4205-4D35-A286-882BFBE40524}"/>
              </a:ext>
            </a:extLst>
          </p:cNvPr>
          <p:cNvGrpSpPr>
            <a:grpSpLocks/>
          </p:cNvGrpSpPr>
          <p:nvPr/>
        </p:nvGrpSpPr>
        <p:grpSpPr bwMode="auto">
          <a:xfrm>
            <a:off x="0" y="168274"/>
            <a:ext cx="9151938" cy="6689725"/>
            <a:chOff x="0" y="168274"/>
            <a:chExt cx="9152467" cy="6689725"/>
          </a:xfrm>
        </p:grpSpPr>
        <p:pic>
          <p:nvPicPr>
            <p:cNvPr id="1032" name="Picture 7" descr="SD-PanelContent.png">
              <a:extLst>
                <a:ext uri="{FF2B5EF4-FFF2-40B4-BE49-F238E27FC236}">
                  <a16:creationId xmlns:a16="http://schemas.microsoft.com/office/drawing/2014/main" id="{152CB3E1-5F75-4FD3-952C-822C86B7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8274"/>
              <a:ext cx="9144000" cy="668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E2BAD6-4B1D-4D3F-8CD5-ED0B59B9CCC7}"/>
                </a:ext>
              </a:extLst>
            </p:cNvPr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36" name="Picture 9" descr="HDRibbonContent-UniformTrim.png">
              <a:extLst>
                <a:ext uri="{FF2B5EF4-FFF2-40B4-BE49-F238E27FC236}">
                  <a16:creationId xmlns:a16="http://schemas.microsoft.com/office/drawing/2014/main" id="{B68B4A2E-1D0E-4C5C-B304-8A8A4930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 descr="HDRibbonContent-UniformTrim.png">
              <a:extLst>
                <a:ext uri="{FF2B5EF4-FFF2-40B4-BE49-F238E27FC236}">
                  <a16:creationId xmlns:a16="http://schemas.microsoft.com/office/drawing/2014/main" id="{D718D4BD-C173-4273-A7F7-CF97378C1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C409DE54-2699-4403-A3F0-1CD057A2423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71575" y="542808"/>
            <a:ext cx="6799263" cy="59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602ECD3A-703E-4E7B-A927-7BFABD66F6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98285" y="1407888"/>
            <a:ext cx="7532915" cy="452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 dirty="0"/>
              <a:t>Edit Master text styles</a:t>
            </a:r>
          </a:p>
          <a:p>
            <a:pPr lvl="1"/>
            <a:r>
              <a:rPr lang="en-US" altLang="LID4096" dirty="0"/>
              <a:t>Second level</a:t>
            </a:r>
          </a:p>
          <a:p>
            <a:pPr lvl="2"/>
            <a:r>
              <a:rPr lang="en-US" altLang="LID4096" dirty="0"/>
              <a:t>Third level</a:t>
            </a:r>
          </a:p>
          <a:p>
            <a:pPr lvl="3"/>
            <a:r>
              <a:rPr lang="en-US" altLang="LID4096" dirty="0"/>
              <a:t>Fourth level</a:t>
            </a:r>
          </a:p>
          <a:p>
            <a:pPr lvl="4"/>
            <a:r>
              <a:rPr lang="en-US" altLang="LID4096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79412-695C-4DDE-B5A2-0D2CE2E54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6350" y="5961063"/>
            <a:ext cx="114935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000" b="0" i="0">
                <a:solidFill>
                  <a:schemeClr val="tx1"/>
                </a:solidFill>
                <a:effectLst/>
                <a:latin typeface="+mn-lt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89BDDD00-886A-4747-BF7E-50D29D76758D}" type="datetimeFigureOut">
              <a:rPr lang="en-US"/>
              <a:pPr>
                <a:defRPr/>
              </a:pPr>
              <a:t>8/16/2020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B94C1-E95F-4A0C-9142-F0222D972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6338" y="5961063"/>
            <a:ext cx="51054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000" b="0" i="0">
                <a:solidFill>
                  <a:schemeClr val="tx1"/>
                </a:solidFill>
                <a:effectLst/>
                <a:latin typeface="+mn-lt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D4E2-9EF7-4C0D-8E55-800A48A43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0313" y="5961063"/>
            <a:ext cx="39528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000" b="0" i="0">
                <a:solidFill>
                  <a:schemeClr val="tx1"/>
                </a:solidFill>
                <a:effectLst/>
                <a:latin typeface="+mn-lt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2AC676C-4BC5-4D31-8879-C96E0E67A1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3B72EA-4F1C-4929-9FA9-7064BB32883D}"/>
              </a:ext>
            </a:extLst>
          </p:cNvPr>
          <p:cNvCxnSpPr/>
          <p:nvPr userDrawn="1"/>
        </p:nvCxnSpPr>
        <p:spPr>
          <a:xfrm>
            <a:off x="1277938" y="1195161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5" r:id="rId3"/>
    <p:sldLayoutId id="2147484316" r:id="rId4"/>
    <p:sldLayoutId id="2147484333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ln w="3175" cmpd="sng">
            <a:noFill/>
          </a:ln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12DF140-FE76-42A5-9043-8CD5D3475A7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2463" y="1811338"/>
            <a:ext cx="5308600" cy="151606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IE" altLang="en-US">
                <a:ln>
                  <a:noFill/>
                </a:ln>
              </a:rPr>
              <a:t>Digital Image Processing</a:t>
            </a:r>
            <a:endParaRPr lang="en-US" altLang="en-US">
              <a:ln>
                <a:noFill/>
              </a:ln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922914-E10F-4DC5-9BE9-1298ED2E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5238" y="3544888"/>
            <a:ext cx="4081462" cy="974725"/>
          </a:xfrm>
        </p:spPr>
        <p:txBody>
          <a:bodyPr/>
          <a:lstStyle/>
          <a:p>
            <a:pPr eaLnBrk="1" hangingPunct="1"/>
            <a:r>
              <a:rPr lang="en-IE" altLang="LID4096" sz="2400" dirty="0"/>
              <a:t>Image Enhancement</a:t>
            </a:r>
          </a:p>
          <a:p>
            <a:pPr eaLnBrk="1" hangingPunct="1"/>
            <a:r>
              <a:rPr lang="en-IE" altLang="en-US" sz="2400" dirty="0"/>
              <a:t> </a:t>
            </a:r>
            <a:r>
              <a:rPr lang="en-IE" altLang="LID4096" sz="2400" dirty="0"/>
              <a:t>Histogram Processing</a:t>
            </a:r>
            <a:endParaRPr lang="en-US" alt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FB4F99-C277-41AD-924D-737632330869}"/>
              </a:ext>
            </a:extLst>
          </p:cNvPr>
          <p:cNvSpPr txBox="1">
            <a:spLocks noChangeArrowheads="1"/>
          </p:cNvSpPr>
          <p:nvPr/>
        </p:nvSpPr>
        <p:spPr>
          <a:xfrm>
            <a:off x="3589338" y="4718050"/>
            <a:ext cx="4081462" cy="668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buFontTx/>
              <a:buNone/>
              <a:defRPr/>
            </a:pPr>
            <a:r>
              <a:rPr lang="en-IE" altLang="en-US" dirty="0">
                <a:cs typeface="Arial" panose="020B0604020202020204" pitchFamily="34" charset="0"/>
              </a:rPr>
              <a:t>Instructor Name</a:t>
            </a:r>
          </a:p>
          <a:p>
            <a:pPr algn="r" fontAlgn="auto">
              <a:buFontTx/>
              <a:buNone/>
              <a:defRPr/>
            </a:pPr>
            <a:r>
              <a:rPr lang="en-IE" altLang="en-US" dirty="0">
                <a:cs typeface="Arial" panose="020B0604020202020204" pitchFamily="34" charset="0"/>
              </a:rPr>
              <a:t>Dr. Muhammad Sharif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ED1E-31BA-4940-84E1-3B085BA7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Spatial &amp; Frequency Domains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F258-9175-42F6-B09A-A36C03B2A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338" y="1563758"/>
            <a:ext cx="6799262" cy="4676696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 altLang="LID4096" dirty="0"/>
              <a:t>There are two broad categories of image enhancement techniques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400" dirty="0">
                <a:ea typeface="ＭＳ Ｐゴシック" panose="020B0600070205080204" pitchFamily="34" charset="-128"/>
              </a:rPr>
              <a:t>Spatial domain techniques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400" dirty="0">
                <a:ea typeface="ＭＳ Ｐゴシック" panose="020B0600070205080204" pitchFamily="34" charset="-128"/>
              </a:rPr>
              <a:t>Direct manipulation of image pixels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400" dirty="0">
                <a:ea typeface="ＭＳ Ｐゴシック" panose="020B0600070205080204" pitchFamily="34" charset="-128"/>
              </a:rPr>
              <a:t>Frequency domain techniques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400" dirty="0">
                <a:ea typeface="ＭＳ Ｐゴシック" panose="020B0600070205080204" pitchFamily="34" charset="-128"/>
              </a:rPr>
              <a:t>Manipulation of Fourier transform or wavelet transform of an image</a:t>
            </a:r>
          </a:p>
          <a:p>
            <a:pPr marL="0" indent="0" eaLnBrk="1" hangingPunct="1">
              <a:buFontTx/>
              <a:buNone/>
            </a:pPr>
            <a:r>
              <a:rPr lang="en-IE" altLang="LID4096" dirty="0"/>
              <a:t>For the moment we will concentrate on techniques that operate in the spatial domain</a:t>
            </a:r>
            <a:endParaRPr lang="en-US" alt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9484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96AE-6A88-4F2D-910F-AD4A6537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Image Histograms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0AF0B-38EA-4345-BADF-C1C04DC8E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IE" altLang="LID4096" dirty="0"/>
              <a:t>The histogram of an image shows us the distribution of grey levels in the image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IE" altLang="LID4096" dirty="0"/>
              <a:t>Massively useful in image processing, especially in segmentation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LID4096" dirty="0"/>
          </a:p>
          <a:p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89B89B-C074-4BD5-A22F-2030BF72D41D}"/>
              </a:ext>
            </a:extLst>
          </p:cNvPr>
          <p:cNvGrpSpPr>
            <a:grpSpLocks/>
          </p:cNvGrpSpPr>
          <p:nvPr/>
        </p:nvGrpSpPr>
        <p:grpSpPr bwMode="auto">
          <a:xfrm>
            <a:off x="2593491" y="3484415"/>
            <a:ext cx="5374171" cy="2756038"/>
            <a:chOff x="753" y="1530"/>
            <a:chExt cx="4041" cy="21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43CD2-1FD9-4798-BEE2-CD7CEBD5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" y="1530"/>
              <a:ext cx="3851" cy="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964CF4A2-6DEF-4CC8-AE1F-02D4D5A85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9" y="3465"/>
              <a:ext cx="957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en-IE" altLang="LID4096" sz="1800"/>
                <a:t>Grey Levels</a:t>
              </a:r>
              <a:endParaRPr lang="en-US" altLang="LID4096" sz="1800"/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627CEE09-F850-4226-AD44-EB6ABC292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14" y="2380"/>
              <a:ext cx="9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en-IE" altLang="LID4096" sz="1800"/>
                <a:t>Frequencies</a:t>
              </a:r>
              <a:endParaRPr lang="en-US" altLang="LID4096" sz="1800"/>
            </a:p>
          </p:txBody>
        </p:sp>
      </p:grpSp>
    </p:spTree>
    <p:extLst>
      <p:ext uri="{BB962C8B-B14F-4D97-AF65-F5344CB8AC3E}">
        <p14:creationId xmlns:p14="http://schemas.microsoft.com/office/powerpoint/2010/main" val="260920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FBEE-0FA5-4F70-95B3-1E221CC9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</a:t>
            </a:r>
            <a:endParaRPr lang="LID4096" dirty="0"/>
          </a:p>
        </p:txBody>
      </p:sp>
      <p:pic>
        <p:nvPicPr>
          <p:cNvPr id="4" name="Picture 3" descr="Woman">
            <a:extLst>
              <a:ext uri="{FF2B5EF4-FFF2-40B4-BE49-F238E27FC236}">
                <a16:creationId xmlns:a16="http://schemas.microsoft.com/office/drawing/2014/main" id="{30838708-A05B-408D-B1ED-82BB38F94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58" y="1444487"/>
            <a:ext cx="4632084" cy="463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54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73A7-0AFB-4D41-B076-0C16FFC1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(cont.…)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E9BC8-217D-4C06-A286-03B0E3AB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00" y="1482260"/>
            <a:ext cx="5222599" cy="452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30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CF84-D7AE-457B-A817-2E5FE210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(cont.…)</a:t>
            </a:r>
            <a:endParaRPr lang="LID4096" dirty="0"/>
          </a:p>
        </p:txBody>
      </p:sp>
      <p:pic>
        <p:nvPicPr>
          <p:cNvPr id="4" name="Picture 3" descr="darkBeans">
            <a:extLst>
              <a:ext uri="{FF2B5EF4-FFF2-40B4-BE49-F238E27FC236}">
                <a16:creationId xmlns:a16="http://schemas.microsoft.com/office/drawing/2014/main" id="{E5EC7471-EC27-4FE3-8112-D6380CF1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697" y="1351722"/>
            <a:ext cx="4764606" cy="476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52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BB0D-0FAD-43A0-846A-EDC4C2A6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(cont.…)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BD75C-72AE-4BEE-945E-9E1559FC7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62" y="1537252"/>
            <a:ext cx="5159076" cy="446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054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0C2B-AAC6-4061-83F5-289B7656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(cont.…)</a:t>
            </a:r>
            <a:endParaRPr lang="LID4096" dirty="0"/>
          </a:p>
        </p:txBody>
      </p:sp>
      <p:pic>
        <p:nvPicPr>
          <p:cNvPr id="4" name="Picture 3" descr="brightBeans">
            <a:extLst>
              <a:ext uri="{FF2B5EF4-FFF2-40B4-BE49-F238E27FC236}">
                <a16:creationId xmlns:a16="http://schemas.microsoft.com/office/drawing/2014/main" id="{04BC5E83-5F4B-4F02-AC1D-FA727EBC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439" y="1388166"/>
            <a:ext cx="4637122" cy="46371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50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53FD-876A-497C-BDD3-EC7A2262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(cont.…)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8CA4A-3890-4A3F-A491-E12E0DC9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39" y="1460301"/>
            <a:ext cx="5355121" cy="4635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14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9B2C-AA38-4AA7-848A-07749209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(cont.…)</a:t>
            </a:r>
            <a:endParaRPr lang="LID4096" dirty="0"/>
          </a:p>
        </p:txBody>
      </p:sp>
      <p:pic>
        <p:nvPicPr>
          <p:cNvPr id="4" name="Picture 3" descr="lowContrastBeans">
            <a:extLst>
              <a:ext uri="{FF2B5EF4-FFF2-40B4-BE49-F238E27FC236}">
                <a16:creationId xmlns:a16="http://schemas.microsoft.com/office/drawing/2014/main" id="{731C7653-7591-4778-A1D7-96EEFB65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23" y="1414668"/>
            <a:ext cx="4675153" cy="467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4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45A5-BABB-4FAC-A667-2A1A6639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</a:t>
            </a:r>
            <a:r>
              <a:rPr lang="en-IE" altLang="LID4096" dirty="0" err="1"/>
              <a:t>cont</a:t>
            </a:r>
            <a:r>
              <a:rPr lang="en-IE" altLang="LID4096" dirty="0"/>
              <a:t>…)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10958-68A1-4823-B0B3-90C9559E1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709" y="1587290"/>
            <a:ext cx="5116582" cy="442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95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E2F2BE8-E6BC-4C26-AE7F-363D5D255326}"/>
              </a:ext>
            </a:extLst>
          </p:cNvPr>
          <p:cNvSpPr txBox="1">
            <a:spLocks/>
          </p:cNvSpPr>
          <p:nvPr/>
        </p:nvSpPr>
        <p:spPr bwMode="auto">
          <a:xfrm>
            <a:off x="1177925" y="650878"/>
            <a:ext cx="6797675" cy="27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en-IE" altLang="en-US" sz="3600" dirty="0">
                <a:ln>
                  <a:noFill/>
                </a:ln>
              </a:rPr>
              <a:t>Material Reference</a:t>
            </a:r>
            <a:endParaRPr lang="en-US" altLang="en-US" sz="3600" dirty="0">
              <a:ln>
                <a:noFill/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83B7D-11F5-4B02-9095-BAC852689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3" r="31042"/>
          <a:stretch/>
        </p:blipFill>
        <p:spPr>
          <a:xfrm>
            <a:off x="3258022" y="1451149"/>
            <a:ext cx="2171927" cy="2990850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34C0B1B-52F2-4211-8215-7196BE1850FD}"/>
              </a:ext>
            </a:extLst>
          </p:cNvPr>
          <p:cNvSpPr txBox="1">
            <a:spLocks/>
          </p:cNvSpPr>
          <p:nvPr/>
        </p:nvSpPr>
        <p:spPr>
          <a:xfrm>
            <a:off x="7658871" y="6001828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A3AE7623-430E-4E0F-8329-05B7C344F25C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C5A89A-951E-45F5-BB4E-3D5CD59D0C31}"/>
              </a:ext>
            </a:extLst>
          </p:cNvPr>
          <p:cNvSpPr/>
          <p:nvPr/>
        </p:nvSpPr>
        <p:spPr>
          <a:xfrm>
            <a:off x="576471" y="4969707"/>
            <a:ext cx="6473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/>
              <a:t>Images and Material </a:t>
            </a:r>
          </a:p>
          <a:p>
            <a:pPr eaLnBrk="1" hangingPunct="1"/>
            <a:r>
              <a:rPr lang="en-US" altLang="en-US" dirty="0"/>
              <a:t>          </a:t>
            </a:r>
            <a:r>
              <a:rPr lang="en-US" altLang="en-US" i="1" dirty="0"/>
              <a:t>From</a:t>
            </a:r>
            <a:r>
              <a:rPr lang="en-US" altLang="en-US" dirty="0"/>
              <a:t> </a:t>
            </a:r>
          </a:p>
          <a:p>
            <a:pPr eaLnBrk="1" hangingPunct="1"/>
            <a:r>
              <a:rPr lang="en-US" altLang="en-US" dirty="0"/>
              <a:t>Rafael C. Gonzalez and Richard E. Wood, </a:t>
            </a:r>
          </a:p>
          <a:p>
            <a:pPr eaLnBrk="1" hangingPunct="1"/>
            <a:r>
              <a:rPr lang="en-US" altLang="en-US" dirty="0"/>
              <a:t>Digital Image Processing, 2</a:t>
            </a:r>
            <a:r>
              <a:rPr lang="en-US" altLang="en-US" baseline="30000" dirty="0"/>
              <a:t>nd</a:t>
            </a:r>
            <a:r>
              <a:rPr lang="en-US" altLang="en-US" dirty="0"/>
              <a:t> Edition.&amp; Internet Resources</a:t>
            </a:r>
          </a:p>
        </p:txBody>
      </p:sp>
    </p:spTree>
    <p:extLst>
      <p:ext uri="{BB962C8B-B14F-4D97-AF65-F5344CB8AC3E}">
        <p14:creationId xmlns:p14="http://schemas.microsoft.com/office/powerpoint/2010/main" val="423464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DB9B-EE05-43ED-B744-DDC45808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(cont.…)</a:t>
            </a:r>
            <a:endParaRPr lang="LID4096" dirty="0"/>
          </a:p>
        </p:txBody>
      </p:sp>
      <p:pic>
        <p:nvPicPr>
          <p:cNvPr id="4" name="Picture 3" descr="highContrastBeans">
            <a:extLst>
              <a:ext uri="{FF2B5EF4-FFF2-40B4-BE49-F238E27FC236}">
                <a16:creationId xmlns:a16="http://schemas.microsoft.com/office/drawing/2014/main" id="{27583862-9079-492E-AA10-BA0E6AF8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93" y="1364973"/>
            <a:ext cx="4817614" cy="481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33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BD38-72D2-4395-B528-EF1E97A1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(cont.…)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F586B-FF2B-4AB3-8E1E-8B43E9AA3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52" y="1387114"/>
            <a:ext cx="5500895" cy="476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394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F4FB-9C5B-4EBD-8EBD-E305DEEC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Examples (cont.…)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2C1EE-F464-4A7C-A33C-47CB9507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/>
              <a:t>A selection of images and </a:t>
            </a:r>
            <a:br>
              <a:rPr lang="en-IE" altLang="LID4096" sz="2800" dirty="0"/>
            </a:br>
            <a:r>
              <a:rPr lang="en-IE" altLang="LID4096" sz="2800" dirty="0"/>
              <a:t>their histograms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/>
              <a:t>Notice the relationships </a:t>
            </a:r>
            <a:br>
              <a:rPr lang="en-IE" altLang="LID4096" sz="2800" dirty="0"/>
            </a:br>
            <a:r>
              <a:rPr lang="en-IE" altLang="LID4096" sz="2800" dirty="0"/>
              <a:t>between the images and </a:t>
            </a:r>
            <a:br>
              <a:rPr lang="en-IE" altLang="LID4096" sz="2800" dirty="0"/>
            </a:br>
            <a:r>
              <a:rPr lang="en-IE" altLang="LID4096" sz="2800" dirty="0"/>
              <a:t>their histograms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/>
              <a:t>Note that the high contrast </a:t>
            </a:r>
            <a:br>
              <a:rPr lang="en-IE" altLang="LID4096" sz="2800" dirty="0"/>
            </a:br>
            <a:r>
              <a:rPr lang="en-IE" altLang="LID4096" sz="2800" dirty="0"/>
              <a:t>image has the most </a:t>
            </a:r>
            <a:br>
              <a:rPr lang="en-IE" altLang="LID4096" sz="2800" dirty="0"/>
            </a:br>
            <a:r>
              <a:rPr lang="en-IE" altLang="LID4096" sz="2800" dirty="0"/>
              <a:t>evenly spaced histogram</a:t>
            </a:r>
            <a:endParaRPr lang="en-US" altLang="LID4096" sz="2800" dirty="0"/>
          </a:p>
          <a:p>
            <a:endParaRPr lang="LID4096" sz="2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69D26B-A136-4E3F-929A-73FD6C23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910" y="1404730"/>
            <a:ext cx="2859047" cy="483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273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8C48-BCAC-4E1A-B808-2E4D56B4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LID4096" dirty="0"/>
              <a:t>Contrast Stretching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54C51-D19B-448E-AEDA-E58E2AFA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LID4096" sz="2800" dirty="0"/>
              <a:t>We can fix images that have poor contrast by applying a pretty simple contrast specification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LID4096" sz="2800" dirty="0"/>
              <a:t>The interesting part is how do we decide on this transformation function?</a:t>
            </a:r>
          </a:p>
          <a:p>
            <a:pPr>
              <a:buFont typeface="Wingdings" panose="05000000000000000000" pitchFamily="2" charset="2"/>
              <a:buChar char="§"/>
            </a:pPr>
            <a:endParaRPr lang="LID4096" sz="2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B58867-9843-4841-A46C-14B21F956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3969311"/>
            <a:ext cx="2246313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27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2A21-941F-45C7-A333-011348C5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Histogram Equalisation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006BB-5763-4DBE-B833-A14FA8F68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338" y="1444488"/>
            <a:ext cx="6799262" cy="479596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257300" algn="l"/>
              </a:tabLst>
            </a:pPr>
            <a:r>
              <a:rPr lang="en-IE" altLang="LID4096" dirty="0"/>
              <a:t>Spreading out the frequencies in an image (or equalising the image) is a simple way to improve dark or washed out images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tabLst>
                <a:tab pos="1257300" algn="l"/>
              </a:tabLst>
            </a:pPr>
            <a:r>
              <a:rPr lang="en-IE" altLang="LID4096" dirty="0"/>
              <a:t>The formula for histogram </a:t>
            </a:r>
            <a:br>
              <a:rPr lang="en-IE" altLang="LID4096" dirty="0"/>
            </a:br>
            <a:r>
              <a:rPr lang="en-IE" altLang="LID4096" dirty="0"/>
              <a:t>equalisation is given where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  <a:tabLst>
                <a:tab pos="1257300" algn="l"/>
              </a:tabLst>
            </a:pPr>
            <a:r>
              <a:rPr lang="en-IE" altLang="LID4096" i="1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r</a:t>
            </a:r>
            <a:r>
              <a:rPr lang="en-IE" altLang="LID4096" i="1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IE" altLang="LID4096" dirty="0">
                <a:ea typeface="ＭＳ Ｐゴシック" panose="020B0600070205080204" pitchFamily="34" charset="-128"/>
              </a:rPr>
              <a:t>:	input intensity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  <a:tabLst>
                <a:tab pos="1257300" algn="l"/>
              </a:tabLst>
            </a:pPr>
            <a:r>
              <a:rPr lang="en-IE" altLang="LID4096" i="1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IE" altLang="LID4096" i="1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IE" altLang="LID4096" dirty="0">
                <a:ea typeface="ＭＳ Ｐゴシック" panose="020B0600070205080204" pitchFamily="34" charset="-128"/>
              </a:rPr>
              <a:t>:	processed intensity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  <a:tabLst>
                <a:tab pos="1257300" algn="l"/>
              </a:tabLst>
            </a:pPr>
            <a:r>
              <a:rPr lang="en-IE" altLang="LID4096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k</a:t>
            </a:r>
            <a:r>
              <a:rPr lang="en-IE" altLang="LID4096" dirty="0">
                <a:ea typeface="ＭＳ Ｐゴシック" panose="020B0600070205080204" pitchFamily="34" charset="-128"/>
              </a:rPr>
              <a:t>: 	the intensity range </a:t>
            </a:r>
            <a:br>
              <a:rPr lang="en-IE" altLang="LID4096" dirty="0">
                <a:ea typeface="ＭＳ Ｐゴシック" panose="020B0600070205080204" pitchFamily="34" charset="-128"/>
              </a:rPr>
            </a:br>
            <a:r>
              <a:rPr lang="en-IE" altLang="LID4096" dirty="0">
                <a:ea typeface="ＭＳ Ｐゴシック" panose="020B0600070205080204" pitchFamily="34" charset="-128"/>
              </a:rPr>
              <a:t>	(</a:t>
            </a:r>
            <a:r>
              <a:rPr lang="en-IE" altLang="LID4096" dirty="0" err="1">
                <a:ea typeface="ＭＳ Ｐゴシック" panose="020B0600070205080204" pitchFamily="34" charset="-128"/>
              </a:rPr>
              <a:t>e.g</a:t>
            </a:r>
            <a:r>
              <a:rPr lang="en-IE" altLang="LID4096" dirty="0">
                <a:ea typeface="ＭＳ Ｐゴシック" panose="020B0600070205080204" pitchFamily="34" charset="-128"/>
              </a:rPr>
              <a:t> 0.0 – 1.0)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  <a:tabLst>
                <a:tab pos="1257300" algn="l"/>
              </a:tabLst>
            </a:pPr>
            <a:r>
              <a:rPr lang="en-IE" altLang="LID4096" i="1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IE" altLang="LID4096" i="1" baseline="-25000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j</a:t>
            </a:r>
            <a:r>
              <a:rPr lang="en-IE" altLang="LID4096" dirty="0">
                <a:ea typeface="ＭＳ Ｐゴシック" panose="020B0600070205080204" pitchFamily="34" charset="-128"/>
              </a:rPr>
              <a:t>:	the frequency of intensity </a:t>
            </a:r>
            <a:r>
              <a:rPr lang="en-IE" altLang="LID4096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j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  <a:tabLst>
                <a:tab pos="1257300" algn="l"/>
              </a:tabLst>
            </a:pPr>
            <a:r>
              <a:rPr lang="en-IE" altLang="LID4096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IE" altLang="LID4096" dirty="0">
                <a:ea typeface="ＭＳ Ｐゴシック" panose="020B0600070205080204" pitchFamily="34" charset="-128"/>
              </a:rPr>
              <a:t>:	the sum of all frequencies</a:t>
            </a:r>
          </a:p>
          <a:p>
            <a:pPr lvl="1" eaLnBrk="1" hangingPunct="1">
              <a:lnSpc>
                <a:spcPct val="90000"/>
              </a:lnSpc>
              <a:tabLst>
                <a:tab pos="1257300" algn="l"/>
              </a:tabLst>
            </a:pPr>
            <a:endParaRPr lang="en-US" altLang="LID4096" dirty="0">
              <a:ea typeface="ＭＳ Ｐゴシック" panose="020B0600070205080204" pitchFamily="34" charset="-128"/>
            </a:endParaRPr>
          </a:p>
          <a:p>
            <a:endParaRPr lang="LID4096" dirty="0"/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2AD9CA83-482A-49F5-A9A7-B7FA4ADE495A}"/>
              </a:ext>
            </a:extLst>
          </p:cNvPr>
          <p:cNvGrpSpPr>
            <a:grpSpLocks/>
          </p:cNvGrpSpPr>
          <p:nvPr/>
        </p:nvGrpSpPr>
        <p:grpSpPr bwMode="auto">
          <a:xfrm>
            <a:off x="5421727" y="2546696"/>
            <a:ext cx="2825750" cy="3446462"/>
            <a:chOff x="3641" y="1923"/>
            <a:chExt cx="1780" cy="2171"/>
          </a:xfrm>
        </p:grpSpPr>
        <p:sp>
          <p:nvSpPr>
            <p:cNvPr id="5" name="Rectangle 13">
              <a:extLst>
                <a:ext uri="{FF2B5EF4-FFF2-40B4-BE49-F238E27FC236}">
                  <a16:creationId xmlns:a16="http://schemas.microsoft.com/office/drawing/2014/main" id="{7A414C7B-3AFE-45E8-8204-DE168FB62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" y="1923"/>
              <a:ext cx="1780" cy="2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LID4096" altLang="LID4096" sz="1800"/>
            </a:p>
          </p:txBody>
        </p:sp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BDEFF27B-EEF1-4705-8BA3-EAE399922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1" y="1936"/>
              <a:ext cx="1693" cy="2137"/>
              <a:chOff x="3720" y="1935"/>
              <a:chExt cx="1693" cy="2137"/>
            </a:xfrm>
          </p:grpSpPr>
          <p:graphicFrame>
            <p:nvGraphicFramePr>
              <p:cNvPr id="7" name="Object 2">
                <a:extLst>
                  <a:ext uri="{FF2B5EF4-FFF2-40B4-BE49-F238E27FC236}">
                    <a16:creationId xmlns:a16="http://schemas.microsoft.com/office/drawing/2014/main" id="{FD04CC33-3587-45DE-B31B-4AE4722E1A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0" y="1935"/>
              <a:ext cx="1340" cy="4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19" name="Equation" r:id="rId3" imgW="647640" imgH="228600" progId="Equation.3">
                      <p:embed/>
                    </p:oleObj>
                  </mc:Choice>
                  <mc:Fallback>
                    <p:oleObj name="Equation" r:id="rId3" imgW="647640" imgH="228600" progId="Equation.3">
                      <p:embed/>
                      <p:pic>
                        <p:nvPicPr>
                          <p:cNvPr id="62466" name="Object 2">
                            <a:extLst>
                              <a:ext uri="{FF2B5EF4-FFF2-40B4-BE49-F238E27FC236}">
                                <a16:creationId xmlns:a16="http://schemas.microsoft.com/office/drawing/2014/main" id="{0636F8C9-9A7A-4EA1-9E91-036081AC648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20" y="1935"/>
                            <a:ext cx="1340" cy="47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Object 3">
                <a:extLst>
                  <a:ext uri="{FF2B5EF4-FFF2-40B4-BE49-F238E27FC236}">
                    <a16:creationId xmlns:a16="http://schemas.microsoft.com/office/drawing/2014/main" id="{0A83600F-DAA4-4928-BF08-C71E3717E4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2271825"/>
                  </p:ext>
                </p:extLst>
              </p:nvPr>
            </p:nvGraphicFramePr>
            <p:xfrm>
              <a:off x="4058" y="2350"/>
              <a:ext cx="1355" cy="8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20" name="Equation" r:id="rId5" imgW="723600" imgH="444240" progId="Equation.3">
                      <p:embed/>
                    </p:oleObj>
                  </mc:Choice>
                  <mc:Fallback>
                    <p:oleObj name="Equation" r:id="rId5" imgW="723600" imgH="444240" progId="Equation.3">
                      <p:embed/>
                      <p:pic>
                        <p:nvPicPr>
                          <p:cNvPr id="62467" name="Object 3">
                            <a:extLst>
                              <a:ext uri="{FF2B5EF4-FFF2-40B4-BE49-F238E27FC236}">
                                <a16:creationId xmlns:a16="http://schemas.microsoft.com/office/drawing/2014/main" id="{066999B4-656A-459F-9D3D-52956179F7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8" y="2350"/>
                            <a:ext cx="1355" cy="8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4">
                <a:extLst>
                  <a:ext uri="{FF2B5EF4-FFF2-40B4-BE49-F238E27FC236}">
                    <a16:creationId xmlns:a16="http://schemas.microsoft.com/office/drawing/2014/main" id="{2A964261-89B8-46CC-8F30-1305EAA7B7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68" y="3192"/>
              <a:ext cx="977" cy="8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21" name="Equation" r:id="rId7" imgW="507960" imgH="457200" progId="Equation.3">
                      <p:embed/>
                    </p:oleObj>
                  </mc:Choice>
                  <mc:Fallback>
                    <p:oleObj name="Equation" r:id="rId7" imgW="507960" imgH="457200" progId="Equation.3">
                      <p:embed/>
                      <p:pic>
                        <p:nvPicPr>
                          <p:cNvPr id="62468" name="Object 4">
                            <a:extLst>
                              <a:ext uri="{FF2B5EF4-FFF2-40B4-BE49-F238E27FC236}">
                                <a16:creationId xmlns:a16="http://schemas.microsoft.com/office/drawing/2014/main" id="{2BC9AE59-DF96-49B4-8D84-7D28FAE8A12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68" y="3192"/>
                            <a:ext cx="977" cy="8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6002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2BEA-C5E9-400F-A44D-AF0E3698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sz="3200" dirty="0"/>
              <a:t>Equalisation Transformation Function</a:t>
            </a:r>
            <a:endParaRPr lang="LID4096" sz="3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B08A5DA-EDF9-4426-91A5-83B2E72007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600376"/>
              </p:ext>
            </p:extLst>
          </p:nvPr>
        </p:nvGraphicFramePr>
        <p:xfrm>
          <a:off x="1038239" y="1907464"/>
          <a:ext cx="3954931" cy="4023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CorelPhotoPaint.Image.11" r:id="rId3" imgW="4268552" imgH="4343409" progId="CorelPhotoPaint.Image.11">
                  <p:embed/>
                </p:oleObj>
              </mc:Choice>
              <mc:Fallback>
                <p:oleObj name="CorelPhotoPaint.Image.11" r:id="rId3" imgW="4268552" imgH="4343409" progId="CorelPhotoPaint.Image.11">
                  <p:embed/>
                  <p:pic>
                    <p:nvPicPr>
                      <p:cNvPr id="64515" name="Object 3">
                        <a:extLst>
                          <a:ext uri="{FF2B5EF4-FFF2-40B4-BE49-F238E27FC236}">
                            <a16:creationId xmlns:a16="http://schemas.microsoft.com/office/drawing/2014/main" id="{F96DA818-7BC5-4395-A4D7-519C372F24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39" y="1907464"/>
                        <a:ext cx="3954931" cy="40232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11">
            <a:extLst>
              <a:ext uri="{FF2B5EF4-FFF2-40B4-BE49-F238E27FC236}">
                <a16:creationId xmlns:a16="http://schemas.microsoft.com/office/drawing/2014/main" id="{3B53605A-3CCF-4173-A360-8222CB083D6F}"/>
              </a:ext>
            </a:extLst>
          </p:cNvPr>
          <p:cNvSpPr>
            <a:spLocks noChangeArrowheads="1"/>
          </p:cNvSpPr>
          <p:nvPr/>
        </p:nvSpPr>
        <p:spPr bwMode="auto">
          <a:xfrm rot="17751210">
            <a:off x="5404519" y="1081749"/>
            <a:ext cx="637874" cy="1549686"/>
          </a:xfrm>
          <a:prstGeom prst="curvedLeftArrow">
            <a:avLst>
              <a:gd name="adj1" fmla="val 39347"/>
              <a:gd name="adj2" fmla="val 96125"/>
              <a:gd name="adj3" fmla="val 43162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LID4096" altLang="LID4096" sz="1800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BB346D82-4907-4E6D-B37F-D86EC266952F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2290413"/>
              </p:ext>
            </p:extLst>
          </p:nvPr>
        </p:nvGraphicFramePr>
        <p:xfrm>
          <a:off x="5163262" y="2481495"/>
          <a:ext cx="2727278" cy="2194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CorelPhotoPaint.Image.11" r:id="rId5" imgW="3427193" imgH="2756922" progId="CorelPhotoPaint.Image.11">
                  <p:embed/>
                </p:oleObj>
              </mc:Choice>
              <mc:Fallback>
                <p:oleObj name="CorelPhotoPaint.Image.11" r:id="rId5" imgW="3427193" imgH="2756922" progId="CorelPhotoPaint.Image.11">
                  <p:embed/>
                  <p:pic>
                    <p:nvPicPr>
                      <p:cNvPr id="64514" name="Object 2">
                        <a:extLst>
                          <a:ext uri="{FF2B5EF4-FFF2-40B4-BE49-F238E27FC236}">
                            <a16:creationId xmlns:a16="http://schemas.microsoft.com/office/drawing/2014/main" id="{49FB8DD1-BED5-4BC6-8768-78D42C0F4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3262" y="2481495"/>
                        <a:ext cx="2727278" cy="21942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12">
            <a:extLst>
              <a:ext uri="{FF2B5EF4-FFF2-40B4-BE49-F238E27FC236}">
                <a16:creationId xmlns:a16="http://schemas.microsoft.com/office/drawing/2014/main" id="{974D5923-2415-4A33-930D-DE78AE78FCE4}"/>
              </a:ext>
            </a:extLst>
          </p:cNvPr>
          <p:cNvSpPr>
            <a:spLocks noChangeArrowheads="1"/>
          </p:cNvSpPr>
          <p:nvPr/>
        </p:nvSpPr>
        <p:spPr bwMode="auto">
          <a:xfrm rot="13728229" flipH="1" flipV="1">
            <a:off x="5207854" y="4922587"/>
            <a:ext cx="626434" cy="1618554"/>
          </a:xfrm>
          <a:prstGeom prst="curvedLeftArrow">
            <a:avLst>
              <a:gd name="adj1" fmla="val 39347"/>
              <a:gd name="adj2" fmla="val 96125"/>
              <a:gd name="adj3" fmla="val 43162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LID4096" altLang="LID4096" sz="1800"/>
          </a:p>
        </p:txBody>
      </p:sp>
    </p:spTree>
    <p:extLst>
      <p:ext uri="{BB962C8B-B14F-4D97-AF65-F5344CB8AC3E}">
        <p14:creationId xmlns:p14="http://schemas.microsoft.com/office/powerpoint/2010/main" val="229794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B6F-29DF-4B3E-B34E-5E4B8E2A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Equalisation Examples</a:t>
            </a:r>
            <a:endParaRPr lang="LID4096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917E5E3D-B463-4AD7-A6AB-8FD3B0488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339012"/>
              </p:ext>
            </p:extLst>
          </p:nvPr>
        </p:nvGraphicFramePr>
        <p:xfrm>
          <a:off x="1482301" y="1477121"/>
          <a:ext cx="2660581" cy="2270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CorelPhotoPaint.Image.11" r:id="rId3" imgW="4268552" imgH="4343409" progId="CorelPhotoPaint.Image.11">
                  <p:embed/>
                </p:oleObj>
              </mc:Choice>
              <mc:Fallback>
                <p:oleObj name="CorelPhotoPaint.Image.11" r:id="rId3" imgW="4268552" imgH="4343409" progId="CorelPhotoPaint.Image.11">
                  <p:embed/>
                  <p:pic>
                    <p:nvPicPr>
                      <p:cNvPr id="66562" name="Object 2">
                        <a:extLst>
                          <a:ext uri="{FF2B5EF4-FFF2-40B4-BE49-F238E27FC236}">
                            <a16:creationId xmlns:a16="http://schemas.microsoft.com/office/drawing/2014/main" id="{0764A0DD-EFB9-47B3-B075-230370FD67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280" t="5173" b="54771"/>
                      <a:stretch>
                        <a:fillRect/>
                      </a:stretch>
                    </p:blipFill>
                    <p:spPr bwMode="auto">
                      <a:xfrm>
                        <a:off x="1482301" y="1477121"/>
                        <a:ext cx="2660581" cy="22708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88">
            <a:extLst>
              <a:ext uri="{FF2B5EF4-FFF2-40B4-BE49-F238E27FC236}">
                <a16:creationId xmlns:a16="http://schemas.microsoft.com/office/drawing/2014/main" id="{5B7B49AB-876C-4EFC-AAB9-F50BC73BC0F3}"/>
              </a:ext>
            </a:extLst>
          </p:cNvPr>
          <p:cNvGrpSpPr>
            <a:grpSpLocks/>
          </p:cNvGrpSpPr>
          <p:nvPr/>
        </p:nvGrpSpPr>
        <p:grpSpPr bwMode="auto">
          <a:xfrm>
            <a:off x="4708673" y="1476636"/>
            <a:ext cx="2953026" cy="2922035"/>
            <a:chOff x="3365" y="810"/>
            <a:chExt cx="2054" cy="2111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BA4047C-FC73-4B66-8488-047E94910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-24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45" t="13252" b="74770"/>
            <a:stretch>
              <a:fillRect/>
            </a:stretch>
          </p:blipFill>
          <p:spPr bwMode="auto">
            <a:xfrm>
              <a:off x="3365" y="810"/>
              <a:ext cx="2054" cy="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13FC263D-B7F9-47A8-A5AF-189536CEE8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7" y="1450"/>
              <a:ext cx="0" cy="9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4DCFF53E-FFA8-407E-ABA2-957476237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2" y="1841"/>
              <a:ext cx="0" cy="5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00D2007D-9DFF-4C03-BCAB-ABCF537AD2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8" y="1450"/>
              <a:ext cx="0" cy="9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D21E68D5-A51D-45B3-BB40-142B302A5E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61" y="1810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1F183F65-7633-4163-A85B-01A37DFF44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04" y="2224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91081E60-FA92-49CF-AF56-2F9EEEC82E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8" y="2020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3" name="Line 14">
              <a:extLst>
                <a:ext uri="{FF2B5EF4-FFF2-40B4-BE49-F238E27FC236}">
                  <a16:creationId xmlns:a16="http://schemas.microsoft.com/office/drawing/2014/main" id="{F6AF03C3-FDF4-4C91-8D1A-BA5477658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1" y="2136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D00F39B7-CC98-42C9-A008-A19286F097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5" y="2128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B8DC85B2-98D7-4AC9-901D-743BFC1779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" y="2244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46E54F2C-75C4-4057-AEE8-BE45735245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1" y="2050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56F5C115-0F64-40F0-B553-FB871F6FD0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5" y="2165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14E64CDE-9C47-4CAD-8739-7A6E434512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8" y="2127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9" name="Line 20">
              <a:extLst>
                <a:ext uri="{FF2B5EF4-FFF2-40B4-BE49-F238E27FC236}">
                  <a16:creationId xmlns:a16="http://schemas.microsoft.com/office/drawing/2014/main" id="{B43E11B0-874E-4A05-964B-11C863C102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2037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0" name="Line 21">
              <a:extLst>
                <a:ext uri="{FF2B5EF4-FFF2-40B4-BE49-F238E27FC236}">
                  <a16:creationId xmlns:a16="http://schemas.microsoft.com/office/drawing/2014/main" id="{0836547D-D1AC-4747-995A-A02F04F3F8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5" y="2224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87C6175D-50E9-45C0-871D-1F78BB64D6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8" y="2103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8DE7AEA0-9A74-43C0-AF36-B12DFA559C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3" y="1992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3" name="Line 24">
              <a:extLst>
                <a:ext uri="{FF2B5EF4-FFF2-40B4-BE49-F238E27FC236}">
                  <a16:creationId xmlns:a16="http://schemas.microsoft.com/office/drawing/2014/main" id="{16A5C225-D894-4356-8F1E-7C9CAB439B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6" y="2159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4" name="Line 25">
              <a:extLst>
                <a:ext uri="{FF2B5EF4-FFF2-40B4-BE49-F238E27FC236}">
                  <a16:creationId xmlns:a16="http://schemas.microsoft.com/office/drawing/2014/main" id="{9FD82DD9-09B1-4916-A577-5DD235F57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0" y="2007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83059992-59AC-41AC-A5D3-67E100AD3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4" y="1989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6" name="Line 27">
              <a:extLst>
                <a:ext uri="{FF2B5EF4-FFF2-40B4-BE49-F238E27FC236}">
                  <a16:creationId xmlns:a16="http://schemas.microsoft.com/office/drawing/2014/main" id="{22AE3142-0379-4ECC-8501-ED6BD9FA2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8" y="1991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7" name="Line 28">
              <a:extLst>
                <a:ext uri="{FF2B5EF4-FFF2-40B4-BE49-F238E27FC236}">
                  <a16:creationId xmlns:a16="http://schemas.microsoft.com/office/drawing/2014/main" id="{01551C51-9990-40B3-A5C4-5188C661B9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3" y="1819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8" name="Line 29">
              <a:extLst>
                <a:ext uri="{FF2B5EF4-FFF2-40B4-BE49-F238E27FC236}">
                  <a16:creationId xmlns:a16="http://schemas.microsoft.com/office/drawing/2014/main" id="{08D58A7B-E0A0-40E2-9C40-0DFADAC8E4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6" y="2078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9" name="Line 30">
              <a:extLst>
                <a:ext uri="{FF2B5EF4-FFF2-40B4-BE49-F238E27FC236}">
                  <a16:creationId xmlns:a16="http://schemas.microsoft.com/office/drawing/2014/main" id="{1BAAA5F6-E5A0-45B0-97DE-2BBF9F3666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1" y="2111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0" name="Line 31">
              <a:extLst>
                <a:ext uri="{FF2B5EF4-FFF2-40B4-BE49-F238E27FC236}">
                  <a16:creationId xmlns:a16="http://schemas.microsoft.com/office/drawing/2014/main" id="{DC17DF68-05DA-4607-B346-4053A26403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5" y="2185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227D6B6C-AF23-43F7-AEE4-821671D39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76" y="2167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2" name="Line 33">
              <a:extLst>
                <a:ext uri="{FF2B5EF4-FFF2-40B4-BE49-F238E27FC236}">
                  <a16:creationId xmlns:a16="http://schemas.microsoft.com/office/drawing/2014/main" id="{879A86D5-B5CD-43C1-8DC1-FA57B8F1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0" y="2066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3" name="Line 34">
              <a:extLst>
                <a:ext uri="{FF2B5EF4-FFF2-40B4-BE49-F238E27FC236}">
                  <a16:creationId xmlns:a16="http://schemas.microsoft.com/office/drawing/2014/main" id="{BE43D658-A069-44BE-A1DE-58D6EC36B2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4" y="2048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EBE97925-D99B-4E5B-BBE7-A6CCAE93E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8" y="2143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5" name="Line 36">
              <a:extLst>
                <a:ext uri="{FF2B5EF4-FFF2-40B4-BE49-F238E27FC236}">
                  <a16:creationId xmlns:a16="http://schemas.microsoft.com/office/drawing/2014/main" id="{C06FB0D0-52C0-4C82-843F-B176903700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1" y="2145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6" name="Line 37">
              <a:extLst>
                <a:ext uri="{FF2B5EF4-FFF2-40B4-BE49-F238E27FC236}">
                  <a16:creationId xmlns:a16="http://schemas.microsoft.com/office/drawing/2014/main" id="{5B627D78-0FFC-4AFD-AAE4-EBF3588BD4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6" y="2178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7" name="Line 38">
              <a:extLst>
                <a:ext uri="{FF2B5EF4-FFF2-40B4-BE49-F238E27FC236}">
                  <a16:creationId xmlns:a16="http://schemas.microsoft.com/office/drawing/2014/main" id="{E400ECE3-FC6C-487D-889D-D99073885E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47" y="2242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8" name="Line 39">
              <a:extLst>
                <a:ext uri="{FF2B5EF4-FFF2-40B4-BE49-F238E27FC236}">
                  <a16:creationId xmlns:a16="http://schemas.microsoft.com/office/drawing/2014/main" id="{25D17558-FA83-4D99-ABC0-DB4A90A06E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81" y="2296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9" name="Line 40">
              <a:extLst>
                <a:ext uri="{FF2B5EF4-FFF2-40B4-BE49-F238E27FC236}">
                  <a16:creationId xmlns:a16="http://schemas.microsoft.com/office/drawing/2014/main" id="{FB521057-8C4F-4F7D-B437-70559AAA5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24" y="2247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40" name="Line 41">
              <a:extLst>
                <a:ext uri="{FF2B5EF4-FFF2-40B4-BE49-F238E27FC236}">
                  <a16:creationId xmlns:a16="http://schemas.microsoft.com/office/drawing/2014/main" id="{C9A6A945-2C0F-4CB0-89FD-5856C1440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47" y="2301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5C18B9B0-6676-43FD-8380-0F057D539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5" y="2397"/>
              <a:ext cx="1985" cy="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LID4096" altLang="LID4096" sz="1800"/>
            </a:p>
          </p:txBody>
        </p:sp>
      </p:grpSp>
      <p:pic>
        <p:nvPicPr>
          <p:cNvPr id="42" name="Picture 4">
            <a:extLst>
              <a:ext uri="{FF2B5EF4-FFF2-40B4-BE49-F238E27FC236}">
                <a16:creationId xmlns:a16="http://schemas.microsoft.com/office/drawing/2014/main" id="{22279CC6-F800-477B-92CB-74A862F8E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8" b="75079"/>
          <a:stretch>
            <a:fillRect/>
          </a:stretch>
        </p:blipFill>
        <p:spPr bwMode="auto">
          <a:xfrm>
            <a:off x="2197607" y="3867832"/>
            <a:ext cx="4703552" cy="233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970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8297-EE41-4DF6-9BA1-4DF482C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sz="3200" dirty="0"/>
              <a:t>Equalisation Transformation Functions</a:t>
            </a:r>
            <a:endParaRPr lang="LID4096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7C8B-ABFD-4F8E-A364-F487BB88A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E" altLang="LID4096" dirty="0"/>
              <a:t>The functions used to equalise the images in the previous example</a:t>
            </a:r>
            <a:endParaRPr lang="en-US" altLang="LID4096" dirty="0"/>
          </a:p>
          <a:p>
            <a:endParaRPr lang="LID4096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8487C9-506F-443A-B6A7-2D750DF36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/>
          <a:stretch>
            <a:fillRect/>
          </a:stretch>
        </p:blipFill>
        <p:spPr bwMode="auto">
          <a:xfrm>
            <a:off x="2186804" y="2569256"/>
            <a:ext cx="4770392" cy="357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349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790A-CEEE-4BE4-9EE7-D540B64F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Equalisation Examples</a:t>
            </a:r>
            <a:endParaRPr lang="LID4096" dirty="0"/>
          </a:p>
        </p:txBody>
      </p:sp>
      <p:grpSp>
        <p:nvGrpSpPr>
          <p:cNvPr id="4" name="Group 77">
            <a:extLst>
              <a:ext uri="{FF2B5EF4-FFF2-40B4-BE49-F238E27FC236}">
                <a16:creationId xmlns:a16="http://schemas.microsoft.com/office/drawing/2014/main" id="{7BF20573-C810-42B8-993E-7A3CBDFDC2D1}"/>
              </a:ext>
            </a:extLst>
          </p:cNvPr>
          <p:cNvGrpSpPr>
            <a:grpSpLocks/>
          </p:cNvGrpSpPr>
          <p:nvPr/>
        </p:nvGrpSpPr>
        <p:grpSpPr bwMode="auto">
          <a:xfrm>
            <a:off x="5113368" y="1518426"/>
            <a:ext cx="2290456" cy="3057491"/>
            <a:chOff x="3570" y="882"/>
            <a:chExt cx="2058" cy="2688"/>
          </a:xfrm>
        </p:grpSpPr>
        <p:pic>
          <p:nvPicPr>
            <p:cNvPr id="5" name="Picture 43">
              <a:extLst>
                <a:ext uri="{FF2B5EF4-FFF2-40B4-BE49-F238E27FC236}">
                  <a16:creationId xmlns:a16="http://schemas.microsoft.com/office/drawing/2014/main" id="{0D53ACF7-9DE7-463D-B310-A06D70806B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36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39" t="37921" b="50101"/>
            <a:stretch>
              <a:fillRect/>
            </a:stretch>
          </p:blipFill>
          <p:spPr bwMode="auto">
            <a:xfrm>
              <a:off x="3570" y="882"/>
              <a:ext cx="2058" cy="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ine 44">
              <a:extLst>
                <a:ext uri="{FF2B5EF4-FFF2-40B4-BE49-F238E27FC236}">
                  <a16:creationId xmlns:a16="http://schemas.microsoft.com/office/drawing/2014/main" id="{D3C715BA-6ACB-4651-9EF4-6BEBA67810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1470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7" name="Line 45">
              <a:extLst>
                <a:ext uri="{FF2B5EF4-FFF2-40B4-BE49-F238E27FC236}">
                  <a16:creationId xmlns:a16="http://schemas.microsoft.com/office/drawing/2014/main" id="{A0921321-1FCF-447B-8B99-1CFBCED885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62" y="2727"/>
              <a:ext cx="0" cy="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8" name="Line 46">
              <a:extLst>
                <a:ext uri="{FF2B5EF4-FFF2-40B4-BE49-F238E27FC236}">
                  <a16:creationId xmlns:a16="http://schemas.microsoft.com/office/drawing/2014/main" id="{AF003A5C-1E1B-4B40-9607-9536FDAF8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02" y="1925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9" name="Line 47">
              <a:extLst>
                <a:ext uri="{FF2B5EF4-FFF2-40B4-BE49-F238E27FC236}">
                  <a16:creationId xmlns:a16="http://schemas.microsoft.com/office/drawing/2014/main" id="{59DBB591-A195-4198-9F60-6ECEC5D660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7" y="1520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0" name="Line 48">
              <a:extLst>
                <a:ext uri="{FF2B5EF4-FFF2-40B4-BE49-F238E27FC236}">
                  <a16:creationId xmlns:a16="http://schemas.microsoft.com/office/drawing/2014/main" id="{55082EBC-79BC-4C91-BE70-3450832D9E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1" y="1878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1" name="Line 49">
              <a:extLst>
                <a:ext uri="{FF2B5EF4-FFF2-40B4-BE49-F238E27FC236}">
                  <a16:creationId xmlns:a16="http://schemas.microsoft.com/office/drawing/2014/main" id="{9817A6F0-4003-43FE-910A-E2FA3C5B4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5" y="2076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2" name="Line 50">
              <a:extLst>
                <a:ext uri="{FF2B5EF4-FFF2-40B4-BE49-F238E27FC236}">
                  <a16:creationId xmlns:a16="http://schemas.microsoft.com/office/drawing/2014/main" id="{3C6B1265-9290-41B9-BEFA-6643D65ED0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9" y="2201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3" name="Line 51">
              <a:extLst>
                <a:ext uri="{FF2B5EF4-FFF2-40B4-BE49-F238E27FC236}">
                  <a16:creationId xmlns:a16="http://schemas.microsoft.com/office/drawing/2014/main" id="{D2DF7ECA-F0ED-4CF7-819F-1CE0545ECF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3" y="2244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4" name="Line 52">
              <a:extLst>
                <a:ext uri="{FF2B5EF4-FFF2-40B4-BE49-F238E27FC236}">
                  <a16:creationId xmlns:a16="http://schemas.microsoft.com/office/drawing/2014/main" id="{DF24E232-3EE6-470C-8025-3E16BAC86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7" y="2116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5" name="Line 53">
              <a:extLst>
                <a:ext uri="{FF2B5EF4-FFF2-40B4-BE49-F238E27FC236}">
                  <a16:creationId xmlns:a16="http://schemas.microsoft.com/office/drawing/2014/main" id="{2D97ECD9-77D1-4A2F-9029-7A8331832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0" y="2247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6" name="Line 54">
              <a:extLst>
                <a:ext uri="{FF2B5EF4-FFF2-40B4-BE49-F238E27FC236}">
                  <a16:creationId xmlns:a16="http://schemas.microsoft.com/office/drawing/2014/main" id="{9A4F4E91-AA65-4967-953B-85FD65492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4" y="2243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7" name="Line 55">
              <a:extLst>
                <a:ext uri="{FF2B5EF4-FFF2-40B4-BE49-F238E27FC236}">
                  <a16:creationId xmlns:a16="http://schemas.microsoft.com/office/drawing/2014/main" id="{99633EA6-F352-48F6-8279-D30D792DE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88" y="2116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8" name="Line 56">
              <a:extLst>
                <a:ext uri="{FF2B5EF4-FFF2-40B4-BE49-F238E27FC236}">
                  <a16:creationId xmlns:a16="http://schemas.microsoft.com/office/drawing/2014/main" id="{F22329B3-7B56-4F45-9DBC-78BD706195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2" y="2201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19" name="Line 57">
              <a:extLst>
                <a:ext uri="{FF2B5EF4-FFF2-40B4-BE49-F238E27FC236}">
                  <a16:creationId xmlns:a16="http://schemas.microsoft.com/office/drawing/2014/main" id="{6CE06769-F71F-4660-AD7E-2C041A9A7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6" y="2076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0" name="Line 58">
              <a:extLst>
                <a:ext uri="{FF2B5EF4-FFF2-40B4-BE49-F238E27FC236}">
                  <a16:creationId xmlns:a16="http://schemas.microsoft.com/office/drawing/2014/main" id="{286CCB0D-7DD3-4A74-BA55-A9F8524930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9" y="2205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1" name="Line 59">
              <a:extLst>
                <a:ext uri="{FF2B5EF4-FFF2-40B4-BE49-F238E27FC236}">
                  <a16:creationId xmlns:a16="http://schemas.microsoft.com/office/drawing/2014/main" id="{1B26590F-641D-44CE-807B-98B9B3CB7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2" y="2259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2" name="Line 60">
              <a:extLst>
                <a:ext uri="{FF2B5EF4-FFF2-40B4-BE49-F238E27FC236}">
                  <a16:creationId xmlns:a16="http://schemas.microsoft.com/office/drawing/2014/main" id="{A44D4AB5-5BE7-492D-9A3F-00D7A23BD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" y="2076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3" name="Line 61">
              <a:extLst>
                <a:ext uri="{FF2B5EF4-FFF2-40B4-BE49-F238E27FC236}">
                  <a16:creationId xmlns:a16="http://schemas.microsoft.com/office/drawing/2014/main" id="{76AC2064-4049-4B07-8066-EA242B474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0" y="2076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4" name="Line 62">
              <a:extLst>
                <a:ext uri="{FF2B5EF4-FFF2-40B4-BE49-F238E27FC236}">
                  <a16:creationId xmlns:a16="http://schemas.microsoft.com/office/drawing/2014/main" id="{0D1EEFBE-C5B2-4DDA-A5D9-DE002BE03D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74" y="2076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5" name="Line 63">
              <a:extLst>
                <a:ext uri="{FF2B5EF4-FFF2-40B4-BE49-F238E27FC236}">
                  <a16:creationId xmlns:a16="http://schemas.microsoft.com/office/drawing/2014/main" id="{3F9909FE-9EDF-4580-BBC9-0B62F1C472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9" y="1936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6" name="Line 64">
              <a:extLst>
                <a:ext uri="{FF2B5EF4-FFF2-40B4-BE49-F238E27FC236}">
                  <a16:creationId xmlns:a16="http://schemas.microsoft.com/office/drawing/2014/main" id="{08C26051-9D96-4F95-BF08-21A0859A6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3" y="2146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7" name="Line 65">
              <a:extLst>
                <a:ext uri="{FF2B5EF4-FFF2-40B4-BE49-F238E27FC236}">
                  <a16:creationId xmlns:a16="http://schemas.microsoft.com/office/drawing/2014/main" id="{27876054-05D8-402C-B543-3C93DAA0A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7" y="2208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8" name="Line 66">
              <a:extLst>
                <a:ext uri="{FF2B5EF4-FFF2-40B4-BE49-F238E27FC236}">
                  <a16:creationId xmlns:a16="http://schemas.microsoft.com/office/drawing/2014/main" id="{09B15603-08CD-41B1-AE9F-2B43286B6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1" y="2251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29" name="Line 67">
              <a:extLst>
                <a:ext uri="{FF2B5EF4-FFF2-40B4-BE49-F238E27FC236}">
                  <a16:creationId xmlns:a16="http://schemas.microsoft.com/office/drawing/2014/main" id="{BAE54BEA-CEF6-47EA-8923-057011E5B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4" y="2150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0" name="Line 68">
              <a:extLst>
                <a:ext uri="{FF2B5EF4-FFF2-40B4-BE49-F238E27FC236}">
                  <a16:creationId xmlns:a16="http://schemas.microsoft.com/office/drawing/2014/main" id="{222AA08E-4959-42C0-B074-8B695D11C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59" y="2155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1" name="Line 69">
              <a:extLst>
                <a:ext uri="{FF2B5EF4-FFF2-40B4-BE49-F238E27FC236}">
                  <a16:creationId xmlns:a16="http://schemas.microsoft.com/office/drawing/2014/main" id="{04B8D5D6-F1DE-4590-A050-6BBB50BB84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2" y="2217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2" name="Line 70">
              <a:extLst>
                <a:ext uri="{FF2B5EF4-FFF2-40B4-BE49-F238E27FC236}">
                  <a16:creationId xmlns:a16="http://schemas.microsoft.com/office/drawing/2014/main" id="{6061682D-736F-46CC-B85A-AF4BE35CB1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76" y="2271"/>
              <a:ext cx="0" cy="12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LID4096"/>
            </a:p>
          </p:txBody>
        </p:sp>
        <p:sp>
          <p:nvSpPr>
            <p:cNvPr id="33" name="Rectangle 71">
              <a:extLst>
                <a:ext uri="{FF2B5EF4-FFF2-40B4-BE49-F238E27FC236}">
                  <a16:creationId xmlns:a16="http://schemas.microsoft.com/office/drawing/2014/main" id="{2A22F630-12C5-4E28-BA9B-C7B30C086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8" y="2501"/>
              <a:ext cx="1985" cy="1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LID4096" altLang="LID4096" sz="1800"/>
            </a:p>
          </p:txBody>
        </p:sp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9A557C11-286C-435F-A260-9764114C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9" r="22545" b="50101"/>
          <a:stretch>
            <a:fillRect/>
          </a:stretch>
        </p:blipFill>
        <p:spPr bwMode="auto">
          <a:xfrm>
            <a:off x="2303297" y="3678526"/>
            <a:ext cx="4784696" cy="237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8">
            <a:extLst>
              <a:ext uri="{FF2B5EF4-FFF2-40B4-BE49-F238E27FC236}">
                <a16:creationId xmlns:a16="http://schemas.microsoft.com/office/drawing/2014/main" id="{BE3D24A9-551B-4819-BFC8-80A1AACD5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7" t="25035" b="49786"/>
          <a:stretch>
            <a:fillRect/>
          </a:stretch>
        </p:blipFill>
        <p:spPr bwMode="auto">
          <a:xfrm>
            <a:off x="1399166" y="1701201"/>
            <a:ext cx="2472837" cy="179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467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7E56-A00F-4E23-8634-5D4922AC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sz="3200" dirty="0"/>
              <a:t>Equalisation Transformation Functions</a:t>
            </a:r>
            <a:endParaRPr lang="LID4096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B870-B282-4C06-887C-8B0C4ED59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338" y="1550504"/>
            <a:ext cx="6799262" cy="46899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E" altLang="LID4096" dirty="0"/>
              <a:t>The functions used to equalise the images in the previous example</a:t>
            </a:r>
            <a:endParaRPr lang="en-US" altLang="LID4096" dirty="0"/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441B6-6168-4ED9-A6F7-429F1F58E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/>
          <a:stretch>
            <a:fillRect/>
          </a:stretch>
        </p:blipFill>
        <p:spPr bwMode="auto">
          <a:xfrm>
            <a:off x="2140593" y="2420414"/>
            <a:ext cx="4862813" cy="364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04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8FF5-52D8-4206-93D3-3A0C9F45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Contents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EBCA3-CBE0-4A5F-9D41-8EA3057D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IE" altLang="LID4096" sz="2800" dirty="0"/>
              <a:t>Over the next few lectures we will look at image enhancement techniques working in the spatial domain: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What is image enhancement?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Different kinds of image enhancement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Histogram processing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Point processing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Neighbourhood operations</a:t>
            </a:r>
          </a:p>
          <a:p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196734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D7C5-576E-4BFC-8DCB-639DD0EC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Equalisation Examples (cont.…)</a:t>
            </a:r>
            <a:endParaRPr lang="LID4096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48B19D7-B676-4799-A0EC-8E11362B96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1" r="23633"/>
          <a:stretch>
            <a:fillRect/>
          </a:stretch>
        </p:blipFill>
        <p:spPr bwMode="auto">
          <a:xfrm>
            <a:off x="869572" y="1538797"/>
            <a:ext cx="4442583" cy="447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FEDD91D-F2D8-46C5-9C02-D5DA8B75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84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03" t="63049" b="24855"/>
          <a:stretch>
            <a:fillRect/>
          </a:stretch>
        </p:blipFill>
        <p:spPr bwMode="auto">
          <a:xfrm>
            <a:off x="5349990" y="1414959"/>
            <a:ext cx="2924438" cy="236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4EF731CB-92D7-43FD-B08F-7A1120FAC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78000"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0" t="87746"/>
          <a:stretch>
            <a:fillRect/>
          </a:stretch>
        </p:blipFill>
        <p:spPr bwMode="auto">
          <a:xfrm>
            <a:off x="5312155" y="3653597"/>
            <a:ext cx="2915338" cy="236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263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585C-5E96-45B0-974F-C0464373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Equalisation Examples (cont.…)</a:t>
            </a:r>
            <a:endParaRPr lang="LID4096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1011E17-43D9-4F51-91A1-3C96AE89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1" r="23633"/>
          <a:stretch>
            <a:fillRect/>
          </a:stretch>
        </p:blipFill>
        <p:spPr bwMode="auto">
          <a:xfrm>
            <a:off x="914400" y="1353581"/>
            <a:ext cx="4727437" cy="476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B3BC9-ED82-4970-AD07-D57B9C4F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84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03" t="63049" b="24855"/>
          <a:stretch>
            <a:fillRect/>
          </a:stretch>
        </p:blipFill>
        <p:spPr bwMode="auto">
          <a:xfrm>
            <a:off x="5761107" y="1447485"/>
            <a:ext cx="2642404" cy="213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94824-3D05-4166-BDA4-207194210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78000"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0" t="87746"/>
          <a:stretch>
            <a:fillRect/>
          </a:stretch>
        </p:blipFill>
        <p:spPr bwMode="auto">
          <a:xfrm>
            <a:off x="5761107" y="3868471"/>
            <a:ext cx="2642404" cy="214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547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5F8E-3775-4F46-9214-6C9EE391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sz="3200" dirty="0"/>
              <a:t>Equalisation Transformation Functions</a:t>
            </a:r>
            <a:endParaRPr lang="LID4096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0C94F-7675-42EE-9A2E-9D5F46EE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E" altLang="LID4096" dirty="0"/>
              <a:t>The functions used to equalise the images in the previous examples</a:t>
            </a:r>
            <a:endParaRPr lang="en-US" altLang="LID4096" dirty="0"/>
          </a:p>
          <a:p>
            <a:pPr>
              <a:buFont typeface="Wingdings" panose="05000000000000000000" pitchFamily="2" charset="2"/>
              <a:buChar char="§"/>
            </a:pPr>
            <a:endParaRPr lang="LID4096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0288A28-C6FD-46F6-8D6F-6BC55F2F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/>
          <a:stretch>
            <a:fillRect/>
          </a:stretch>
        </p:blipFill>
        <p:spPr bwMode="auto">
          <a:xfrm>
            <a:off x="2162795" y="2626001"/>
            <a:ext cx="4818409" cy="361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90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5671-59CC-4E0A-B5E1-758C8478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Summary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9E36-8BC7-4551-8AD7-5B243C7A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buFontTx/>
              <a:buNone/>
            </a:pPr>
            <a:r>
              <a:rPr lang="en-IE" altLang="LID4096" sz="2800" dirty="0"/>
              <a:t>We have looked at:</a:t>
            </a:r>
          </a:p>
          <a:p>
            <a:pPr lvl="1" algn="just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Different kinds of image enhancement</a:t>
            </a:r>
          </a:p>
          <a:p>
            <a:pPr lvl="1" algn="just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Histograms</a:t>
            </a:r>
          </a:p>
          <a:p>
            <a:pPr lvl="1" algn="just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Histogram equalisation</a:t>
            </a:r>
          </a:p>
          <a:p>
            <a:pPr marL="0" indent="0" algn="just" eaLnBrk="1" hangingPunct="1">
              <a:buFontTx/>
              <a:buNone/>
            </a:pPr>
            <a:r>
              <a:rPr lang="en-IE" altLang="LID4096" sz="2800" dirty="0"/>
              <a:t>Next time we will start to look at point processing and some neighbourhood operations</a:t>
            </a:r>
            <a:endParaRPr lang="en-IE" altLang="LID4096" sz="2800" i="1" dirty="0"/>
          </a:p>
          <a:p>
            <a:pPr algn="just"/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593484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9EE646-D866-4EF7-B837-E1C3E32BE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91" y="2920699"/>
            <a:ext cx="341153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500" b="1" i="1" dirty="0">
                <a:latin typeface="Calibri" pitchFamily="34" charset="0"/>
                <a:ea typeface="Calibri" panose="020F0502020204030204" charset="0"/>
                <a:cs typeface="Calibri" pitchFamily="34" charset="0"/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58358-E201-4753-A9F3-9D449771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5553-1908-47D4-8323-C3BA58626E78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5D0B-7500-4E10-9F05-E84592F3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A Note About Grey Levels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55448-7D43-4329-BA92-A3371AB1F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IE" altLang="LID4096" dirty="0"/>
              <a:t>So far when we have spoken about image grey level values we have said they are in the range [0, 255]</a:t>
            </a:r>
          </a:p>
          <a:p>
            <a:pPr marL="457200" lvl="1" indent="0" eaLnBrk="1" hangingPunct="1">
              <a:buNone/>
            </a:pPr>
            <a:r>
              <a:rPr lang="en-IE" altLang="LID4096" dirty="0">
                <a:ea typeface="ＭＳ Ｐゴシック" panose="020B0600070205080204" pitchFamily="34" charset="-128"/>
              </a:rPr>
              <a:t>- Where 0 is black and 255 is white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IE" altLang="LID4096" dirty="0"/>
              <a:t>There is no reason why we have to use this range</a:t>
            </a:r>
          </a:p>
          <a:p>
            <a:pPr marL="457200" lvl="1" indent="0" eaLnBrk="1" hangingPunct="1">
              <a:buNone/>
            </a:pPr>
            <a:r>
              <a:rPr lang="en-IE" altLang="LID4096" sz="2500" dirty="0">
                <a:ea typeface="ＭＳ Ｐゴシック" panose="020B0600070205080204" pitchFamily="34" charset="-128"/>
              </a:rPr>
              <a:t>- The range [0,255] stems from display technologies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IE" altLang="LID4096" dirty="0"/>
              <a:t>For many of the image processing operations in this lecture grey levels are assumed to  be given in the range [0.0, 1.0]</a:t>
            </a:r>
            <a:endParaRPr lang="en-US" alt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671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0D65-BA30-4189-BC41-FE2CE5CC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What Is Image Enhancement?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E7EAC-44DD-4D9A-9DA7-0B4E94D1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 altLang="LID4096" sz="2800" dirty="0"/>
              <a:t>Image enhancement is the process of making images more useful</a:t>
            </a:r>
          </a:p>
          <a:p>
            <a:pPr marL="0" indent="0" eaLnBrk="1" hangingPunct="1">
              <a:buFontTx/>
              <a:buNone/>
            </a:pPr>
            <a:r>
              <a:rPr lang="en-IE" altLang="LID4096" sz="2800" dirty="0"/>
              <a:t>The reasons for doing this include: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Highlighting interesting detail in images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Removing noise from images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IE" altLang="LID4096" sz="2800" dirty="0">
                <a:ea typeface="ＭＳ Ｐゴシック" panose="020B0600070205080204" pitchFamily="34" charset="-128"/>
              </a:rPr>
              <a:t>Making images more visually appealing</a:t>
            </a:r>
            <a:endParaRPr lang="en-GB" altLang="LID4096" sz="2800" dirty="0">
              <a:ea typeface="ＭＳ Ｐゴシック" panose="020B0600070205080204" pitchFamily="34" charset="-128"/>
            </a:endParaRPr>
          </a:p>
          <a:p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13484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6198-958A-4AC6-AF6A-2D3621CC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dirty="0"/>
              <a:t>Image Enhancement Examples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C3371-195E-45D3-BD4D-B88CB215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06" b="50418"/>
          <a:stretch>
            <a:fillRect/>
          </a:stretch>
        </p:blipFill>
        <p:spPr bwMode="auto">
          <a:xfrm>
            <a:off x="1176338" y="1831991"/>
            <a:ext cx="2877800" cy="381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954005-3D5D-426F-A5EE-E8E7040C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5" r="60643"/>
          <a:stretch>
            <a:fillRect/>
          </a:stretch>
        </p:blipFill>
        <p:spPr bwMode="auto">
          <a:xfrm>
            <a:off x="5081012" y="1831991"/>
            <a:ext cx="2886650" cy="381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4EF61FCA-6DD6-49DC-95D3-020791A4D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361" y="3429000"/>
            <a:ext cx="922251" cy="507029"/>
          </a:xfrm>
          <a:prstGeom prst="rightArrow">
            <a:avLst>
              <a:gd name="adj1" fmla="val 50000"/>
              <a:gd name="adj2" fmla="val 51933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LID4096" altLang="LID4096" sz="1800"/>
          </a:p>
        </p:txBody>
      </p:sp>
    </p:spTree>
    <p:extLst>
      <p:ext uri="{BB962C8B-B14F-4D97-AF65-F5344CB8AC3E}">
        <p14:creationId xmlns:p14="http://schemas.microsoft.com/office/powerpoint/2010/main" val="422167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FC95-449D-47BF-9E09-98D95C9D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sz="3200" dirty="0"/>
              <a:t>Image Enhancement Examples (cont.…)</a:t>
            </a:r>
            <a:endParaRPr lang="LID4096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B2690-7F85-48EC-8E2A-39381F5E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49881"/>
          <a:stretch>
            <a:fillRect/>
          </a:stretch>
        </p:blipFill>
        <p:spPr bwMode="auto">
          <a:xfrm>
            <a:off x="5058126" y="1540310"/>
            <a:ext cx="2917474" cy="466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510BB-41AF-4E1F-9694-46AD83AD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11" b="50046"/>
          <a:stretch>
            <a:fillRect/>
          </a:stretch>
        </p:blipFill>
        <p:spPr bwMode="auto">
          <a:xfrm>
            <a:off x="1202637" y="1529368"/>
            <a:ext cx="2917474" cy="465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7">
            <a:extLst>
              <a:ext uri="{FF2B5EF4-FFF2-40B4-BE49-F238E27FC236}">
                <a16:creationId xmlns:a16="http://schemas.microsoft.com/office/drawing/2014/main" id="{D9B32E63-1FC7-4F25-A648-F01C0228D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111" y="3590714"/>
            <a:ext cx="938015" cy="559904"/>
          </a:xfrm>
          <a:prstGeom prst="rightArrow">
            <a:avLst>
              <a:gd name="adj1" fmla="val 50000"/>
              <a:gd name="adj2" fmla="val 48174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LID4096" altLang="LID4096" sz="1800"/>
          </a:p>
        </p:txBody>
      </p:sp>
    </p:spTree>
    <p:extLst>
      <p:ext uri="{BB962C8B-B14F-4D97-AF65-F5344CB8AC3E}">
        <p14:creationId xmlns:p14="http://schemas.microsoft.com/office/powerpoint/2010/main" val="360586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3856-6BDA-4B5D-BF04-EFCEABF1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sz="3200" dirty="0"/>
              <a:t>Image Enhancement Examples (cont.…)</a:t>
            </a:r>
            <a:endParaRPr lang="LID4096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6B975-5B07-4469-82A6-55383A6EE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6" b="29716"/>
          <a:stretch>
            <a:fillRect/>
          </a:stretch>
        </p:blipFill>
        <p:spPr bwMode="auto">
          <a:xfrm>
            <a:off x="1070321" y="2368186"/>
            <a:ext cx="3129981" cy="302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B0372-E21F-4CEF-8EFB-DAE5EA49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b="29716"/>
          <a:stretch>
            <a:fillRect/>
          </a:stretch>
        </p:blipFill>
        <p:spPr bwMode="auto">
          <a:xfrm>
            <a:off x="4943700" y="2368186"/>
            <a:ext cx="3186510" cy="306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1">
            <a:extLst>
              <a:ext uri="{FF2B5EF4-FFF2-40B4-BE49-F238E27FC236}">
                <a16:creationId xmlns:a16="http://schemas.microsoft.com/office/drawing/2014/main" id="{99025EAC-9C18-4329-8FE9-53909EBC0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941" y="3688013"/>
            <a:ext cx="502119" cy="388329"/>
          </a:xfrm>
          <a:prstGeom prst="rightArrow">
            <a:avLst>
              <a:gd name="adj1" fmla="val 50000"/>
              <a:gd name="adj2" fmla="val 34019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LID4096" altLang="LID4096" sz="1800"/>
          </a:p>
        </p:txBody>
      </p:sp>
    </p:spTree>
    <p:extLst>
      <p:ext uri="{BB962C8B-B14F-4D97-AF65-F5344CB8AC3E}">
        <p14:creationId xmlns:p14="http://schemas.microsoft.com/office/powerpoint/2010/main" val="393347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19D2-2F7B-4D2D-8910-6E60DB8A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LID4096" sz="3200" dirty="0"/>
              <a:t>Image Enhancement Examples (cont.…)</a:t>
            </a:r>
            <a:endParaRPr lang="LID4096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C9C3D-583D-4A62-B11A-E84CCE0E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0"/>
          <a:stretch>
            <a:fillRect/>
          </a:stretch>
        </p:blipFill>
        <p:spPr bwMode="auto">
          <a:xfrm>
            <a:off x="901527" y="1384443"/>
            <a:ext cx="7340946" cy="460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388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5395</TotalTime>
  <Words>503</Words>
  <Application>Microsoft Office PowerPoint</Application>
  <PresentationFormat>On-screen Show (4:3)</PresentationFormat>
  <Paragraphs>92</Paragraphs>
  <Slides>34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Garamond</vt:lpstr>
      <vt:lpstr>Times New Roman</vt:lpstr>
      <vt:lpstr>Wingdings</vt:lpstr>
      <vt:lpstr>Organic</vt:lpstr>
      <vt:lpstr>Equation</vt:lpstr>
      <vt:lpstr>CorelPhotoPaint.Image.11</vt:lpstr>
      <vt:lpstr>Digital Image Processing</vt:lpstr>
      <vt:lpstr>PowerPoint Presentation</vt:lpstr>
      <vt:lpstr>Contents</vt:lpstr>
      <vt:lpstr>A Note About Grey Levels</vt:lpstr>
      <vt:lpstr>What Is Image Enhancement?</vt:lpstr>
      <vt:lpstr>Image Enhancement Examples</vt:lpstr>
      <vt:lpstr>Image Enhancement Examples (cont.…)</vt:lpstr>
      <vt:lpstr>Image Enhancement Examples (cont.…)</vt:lpstr>
      <vt:lpstr>Image Enhancement Examples (cont.…)</vt:lpstr>
      <vt:lpstr>Spatial &amp; Frequency Domains</vt:lpstr>
      <vt:lpstr>Image Histograms</vt:lpstr>
      <vt:lpstr>Histogram Examples</vt:lpstr>
      <vt:lpstr>Histogram Examples (cont.…)</vt:lpstr>
      <vt:lpstr>Histogram Examples (cont.…)</vt:lpstr>
      <vt:lpstr>Histogram Examples (cont.…)</vt:lpstr>
      <vt:lpstr>Histogram Examples (cont.…)</vt:lpstr>
      <vt:lpstr>Histogram Examples (cont.…)</vt:lpstr>
      <vt:lpstr>Histogram Examples (cont.…)</vt:lpstr>
      <vt:lpstr>Histogram Examples (cont…)</vt:lpstr>
      <vt:lpstr>Histogram Examples (cont.…)</vt:lpstr>
      <vt:lpstr>Histogram Examples (cont.…)</vt:lpstr>
      <vt:lpstr>Histogram Examples (cont.…)</vt:lpstr>
      <vt:lpstr>Contrast Stretching</vt:lpstr>
      <vt:lpstr>Histogram Equalisation</vt:lpstr>
      <vt:lpstr>Equalisation Transformation Function</vt:lpstr>
      <vt:lpstr>Equalisation Examples</vt:lpstr>
      <vt:lpstr>Equalisation Transformation Functions</vt:lpstr>
      <vt:lpstr>Equalisation Examples</vt:lpstr>
      <vt:lpstr>Equalisation Transformation Functions</vt:lpstr>
      <vt:lpstr>Equalisation Examples (cont.…)</vt:lpstr>
      <vt:lpstr>Equalisation Examples (cont.…)</vt:lpstr>
      <vt:lpstr>Equalisation Transformation Functions</vt:lpstr>
      <vt:lpstr>Summary</vt:lpstr>
      <vt:lpstr>PowerPoint Presentation</vt:lpstr>
    </vt:vector>
  </TitlesOfParts>
  <Company>Dublin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Brian Mac Namee</dc:creator>
  <cp:lastModifiedBy>Talha Imran</cp:lastModifiedBy>
  <cp:revision>434</cp:revision>
  <dcterms:created xsi:type="dcterms:W3CDTF">2006-03-19T11:05:29Z</dcterms:created>
  <dcterms:modified xsi:type="dcterms:W3CDTF">2020-08-16T18:25:21Z</dcterms:modified>
</cp:coreProperties>
</file>